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Montserrat"/>
      <p:regular r:id="rId16"/>
    </p:embeddedFont>
    <p:embeddedFont>
      <p:font typeface="Montserrat"/>
      <p:regular r:id="rId17"/>
    </p:embeddedFont>
    <p:embeddedFont>
      <p:font typeface="Montserrat"/>
      <p:regular r:id="rId18"/>
    </p:embeddedFont>
    <p:embeddedFont>
      <p:font typeface="Montserrat"/>
      <p:regular r:id="rId19"/>
    </p:embeddedFont>
    <p:embeddedFont>
      <p:font typeface="Heebo Light"/>
      <p:regular r:id="rId20"/>
    </p:embeddedFont>
    <p:embeddedFont>
      <p:font typeface="Heebo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Voici les notes d'orateur pour cette diapositive :
NetMapper est un outil puissant qui vous permet de visualiser, simuler et gérer vos réseaux de manière simple et intuitive.
Avec son interface épurée et ses tons bleutés, NetMapper vous offre une expérience de gestion de réseau moderne et haut de gamme.
Grâce à ses fonctionnalités avancées, vous pouvez facilement cartographier votre infrastructure réseau, simuler des changements et suivre les performances de votre système.
L'objectif de NetMapper est de vous simplifier la gestion de votre réseau, afin que vous puissiez vous concentrer sur les tâches les plus importantes.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NetMapper</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Visualisez, simulez et gérez vos réseaux avec simplicité.</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7108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Introduction</a:t>
            </a:r>
            <a:endParaRPr lang="en-US" sz="4450" dirty="0"/>
          </a:p>
        </p:txBody>
      </p:sp>
      <p:sp>
        <p:nvSpPr>
          <p:cNvPr id="4" name="Shape 1"/>
          <p:cNvSpPr/>
          <p:nvPr/>
        </p:nvSpPr>
        <p:spPr>
          <a:xfrm>
            <a:off x="793790" y="2759750"/>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283761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Contexte du projet</a:t>
            </a:r>
            <a:endParaRPr lang="en-US" sz="2200" dirty="0"/>
          </a:p>
        </p:txBody>
      </p:sp>
      <p:sp>
        <p:nvSpPr>
          <p:cNvPr id="6" name="Text 3"/>
          <p:cNvSpPr/>
          <p:nvPr/>
        </p:nvSpPr>
        <p:spPr>
          <a:xfrm>
            <a:off x="1530906" y="3328035"/>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Répondre aux besoins de simulation de réseaux complexes et intuitifs.</a:t>
            </a:r>
            <a:endParaRPr lang="en-US" sz="1750" dirty="0"/>
          </a:p>
        </p:txBody>
      </p:sp>
      <p:sp>
        <p:nvSpPr>
          <p:cNvPr id="7" name="Shape 4"/>
          <p:cNvSpPr/>
          <p:nvPr/>
        </p:nvSpPr>
        <p:spPr>
          <a:xfrm>
            <a:off x="4713803" y="2759750"/>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5450919" y="2837617"/>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Objectifs de NetMapper</a:t>
            </a:r>
            <a:endParaRPr lang="en-US" sz="2200" dirty="0"/>
          </a:p>
        </p:txBody>
      </p:sp>
      <p:sp>
        <p:nvSpPr>
          <p:cNvPr id="9" name="Text 6"/>
          <p:cNvSpPr/>
          <p:nvPr/>
        </p:nvSpPr>
        <p:spPr>
          <a:xfrm>
            <a:off x="5450919" y="3682365"/>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Fournir un outil interactif pour la création et la gestion de topologies.</a:t>
            </a:r>
            <a:endParaRPr lang="en-US" sz="1750" dirty="0"/>
          </a:p>
        </p:txBody>
      </p:sp>
      <p:sp>
        <p:nvSpPr>
          <p:cNvPr id="10" name="Shape 7"/>
          <p:cNvSpPr/>
          <p:nvPr/>
        </p:nvSpPr>
        <p:spPr>
          <a:xfrm>
            <a:off x="793790" y="5224701"/>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530906" y="53025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Public cible</a:t>
            </a:r>
            <a:endParaRPr lang="en-US" sz="2200" dirty="0"/>
          </a:p>
        </p:txBody>
      </p:sp>
      <p:sp>
        <p:nvSpPr>
          <p:cNvPr id="12" name="Text 9"/>
          <p:cNvSpPr/>
          <p:nvPr/>
        </p:nvSpPr>
        <p:spPr>
          <a:xfrm>
            <a:off x="1530906" y="5792986"/>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Développeurs et architectes réseaux souhaitant tester et visualiser leurs configurations.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6540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Fonctionnalités clés</a:t>
            </a:r>
            <a:endParaRPr lang="en-US" sz="4450" dirty="0"/>
          </a:p>
        </p:txBody>
      </p:sp>
      <p:sp>
        <p:nvSpPr>
          <p:cNvPr id="4" name="Shape 1"/>
          <p:cNvSpPr/>
          <p:nvPr/>
        </p:nvSpPr>
        <p:spPr>
          <a:xfrm>
            <a:off x="793790" y="5214342"/>
            <a:ext cx="4196358" cy="1685092"/>
          </a:xfrm>
          <a:prstGeom prst="roundRect">
            <a:avLst>
              <a:gd name="adj" fmla="val 5654"/>
            </a:avLst>
          </a:prstGeom>
          <a:solidFill>
            <a:srgbClr val="31136C"/>
          </a:solidFill>
          <a:ln w="7620">
            <a:solidFill>
              <a:srgbClr val="4A2C85"/>
            </a:solidFill>
            <a:prstDash val="solid"/>
          </a:ln>
        </p:spPr>
      </p:sp>
      <p:sp>
        <p:nvSpPr>
          <p:cNvPr id="5" name="Text 2"/>
          <p:cNvSpPr/>
          <p:nvPr/>
        </p:nvSpPr>
        <p:spPr>
          <a:xfrm>
            <a:off x="1028224" y="544877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Création interactive</a:t>
            </a:r>
            <a:endParaRPr lang="en-US" sz="2200" dirty="0"/>
          </a:p>
        </p:txBody>
      </p:sp>
      <p:sp>
        <p:nvSpPr>
          <p:cNvPr id="6" name="Text 3"/>
          <p:cNvSpPr/>
          <p:nvPr/>
        </p:nvSpPr>
        <p:spPr>
          <a:xfrm>
            <a:off x="1028224" y="593919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Topologie réseau facilement modifiable par glisser-déposer.</a:t>
            </a:r>
            <a:endParaRPr lang="en-US" sz="1750" dirty="0"/>
          </a:p>
        </p:txBody>
      </p:sp>
      <p:sp>
        <p:nvSpPr>
          <p:cNvPr id="7" name="Shape 4"/>
          <p:cNvSpPr/>
          <p:nvPr/>
        </p:nvSpPr>
        <p:spPr>
          <a:xfrm>
            <a:off x="5216962" y="5214342"/>
            <a:ext cx="4196358" cy="1685092"/>
          </a:xfrm>
          <a:prstGeom prst="roundRect">
            <a:avLst>
              <a:gd name="adj" fmla="val 5654"/>
            </a:avLst>
          </a:prstGeom>
          <a:solidFill>
            <a:srgbClr val="31136C"/>
          </a:solidFill>
          <a:ln w="7620">
            <a:solidFill>
              <a:srgbClr val="4A2C85"/>
            </a:solidFill>
            <a:prstDash val="solid"/>
          </a:ln>
        </p:spPr>
      </p:sp>
      <p:sp>
        <p:nvSpPr>
          <p:cNvPr id="8" name="Text 5"/>
          <p:cNvSpPr/>
          <p:nvPr/>
        </p:nvSpPr>
        <p:spPr>
          <a:xfrm>
            <a:off x="5451396" y="5448776"/>
            <a:ext cx="349055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Attribution automatique</a:t>
            </a:r>
            <a:endParaRPr lang="en-US" sz="2200" dirty="0"/>
          </a:p>
        </p:txBody>
      </p:sp>
      <p:sp>
        <p:nvSpPr>
          <p:cNvPr id="9" name="Text 6"/>
          <p:cNvSpPr/>
          <p:nvPr/>
        </p:nvSpPr>
        <p:spPr>
          <a:xfrm>
            <a:off x="5451396" y="593919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Gestion automatique d'adresses IP et MAC pour les équipements.</a:t>
            </a:r>
            <a:endParaRPr lang="en-US" sz="1750" dirty="0"/>
          </a:p>
        </p:txBody>
      </p:sp>
      <p:sp>
        <p:nvSpPr>
          <p:cNvPr id="10" name="Shape 7"/>
          <p:cNvSpPr/>
          <p:nvPr/>
        </p:nvSpPr>
        <p:spPr>
          <a:xfrm>
            <a:off x="9640133" y="5214342"/>
            <a:ext cx="4196358" cy="1685092"/>
          </a:xfrm>
          <a:prstGeom prst="roundRect">
            <a:avLst>
              <a:gd name="adj" fmla="val 5654"/>
            </a:avLst>
          </a:prstGeom>
          <a:solidFill>
            <a:srgbClr val="31136C"/>
          </a:solidFill>
          <a:ln w="7620">
            <a:solidFill>
              <a:srgbClr val="4A2C85"/>
            </a:solidFill>
            <a:prstDash val="solid"/>
          </a:ln>
        </p:spPr>
      </p:sp>
      <p:sp>
        <p:nvSpPr>
          <p:cNvPr id="11" name="Text 8"/>
          <p:cNvSpPr/>
          <p:nvPr/>
        </p:nvSpPr>
        <p:spPr>
          <a:xfrm>
            <a:off x="9874568" y="544877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Simulation avancée</a:t>
            </a:r>
            <a:endParaRPr lang="en-US" sz="2200" dirty="0"/>
          </a:p>
        </p:txBody>
      </p:sp>
      <p:sp>
        <p:nvSpPr>
          <p:cNvPr id="12" name="Text 9"/>
          <p:cNvSpPr/>
          <p:nvPr/>
        </p:nvSpPr>
        <p:spPr>
          <a:xfrm>
            <a:off x="9874568" y="5939195"/>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Animation des flux, calculs de signal et bande passante dynamiques.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5099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F2F0F4"/>
                </a:solidFill>
                <a:latin typeface="Montserrat" pitchFamily="34" charset="0"/>
                <a:ea typeface="Montserrat" pitchFamily="34" charset="-122"/>
                <a:cs typeface="Montserrat" pitchFamily="34" charset="-120"/>
              </a:rPr>
              <a:t>Interface utilisateur</a:t>
            </a:r>
            <a:endParaRPr lang="en-US" sz="4450" dirty="0"/>
          </a:p>
        </p:txBody>
      </p:sp>
      <p:pic>
        <p:nvPicPr>
          <p:cNvPr id="4" name="Image 1" descr="preencoded.png">    </p:cNvPr>
          <p:cNvPicPr>
            <a:picLocks noChangeAspect="1"/>
          </p:cNvPicPr>
          <p:nvPr/>
        </p:nvPicPr>
        <p:blipFill>
          <a:blip r:embed="rId2"/>
          <a:stretch>
            <a:fillRect/>
          </a:stretch>
        </p:blipFill>
        <p:spPr>
          <a:xfrm>
            <a:off x="793790" y="5239583"/>
            <a:ext cx="566976" cy="566976"/>
          </a:xfrm>
          <a:prstGeom prst="rect">
            <a:avLst/>
          </a:prstGeom>
        </p:spPr>
      </p:pic>
      <p:sp>
        <p:nvSpPr>
          <p:cNvPr id="5" name="Text 1"/>
          <p:cNvSpPr/>
          <p:nvPr/>
        </p:nvSpPr>
        <p:spPr>
          <a:xfrm>
            <a:off x="1587579" y="5334595"/>
            <a:ext cx="2254210"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Sidebar intuitive</a:t>
            </a:r>
            <a:endParaRPr lang="en-US" sz="2200" dirty="0"/>
          </a:p>
        </p:txBody>
      </p:sp>
      <p:sp>
        <p:nvSpPr>
          <p:cNvPr id="6" name="Text 2"/>
          <p:cNvSpPr/>
          <p:nvPr/>
        </p:nvSpPr>
        <p:spPr>
          <a:xfrm>
            <a:off x="1587579" y="6179344"/>
            <a:ext cx="225421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Accès rapide aux équipements et outils.</a:t>
            </a:r>
            <a:endParaRPr lang="en-US" sz="1750" dirty="0"/>
          </a:p>
        </p:txBody>
      </p:sp>
      <p:pic>
        <p:nvPicPr>
          <p:cNvPr id="7" name="Image 2" descr="preencoded.png">    </p:cNvPr>
          <p:cNvPicPr>
            <a:picLocks noChangeAspect="1"/>
          </p:cNvPicPr>
          <p:nvPr/>
        </p:nvPicPr>
        <p:blipFill>
          <a:blip r:embed="rId3"/>
          <a:stretch>
            <a:fillRect/>
          </a:stretch>
        </p:blipFill>
        <p:spPr>
          <a:xfrm>
            <a:off x="4125278" y="5239583"/>
            <a:ext cx="566976" cy="566976"/>
          </a:xfrm>
          <a:prstGeom prst="rect">
            <a:avLst/>
          </a:prstGeom>
        </p:spPr>
      </p:pic>
      <p:sp>
        <p:nvSpPr>
          <p:cNvPr id="8" name="Text 3"/>
          <p:cNvSpPr/>
          <p:nvPr/>
        </p:nvSpPr>
        <p:spPr>
          <a:xfrm>
            <a:off x="4919067" y="5334595"/>
            <a:ext cx="225432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Drag &amp; Drop</a:t>
            </a:r>
            <a:endParaRPr lang="en-US" sz="2200" dirty="0"/>
          </a:p>
        </p:txBody>
      </p:sp>
      <p:sp>
        <p:nvSpPr>
          <p:cNvPr id="9" name="Text 4"/>
          <p:cNvSpPr/>
          <p:nvPr/>
        </p:nvSpPr>
        <p:spPr>
          <a:xfrm>
            <a:off x="4919067" y="5825014"/>
            <a:ext cx="225432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Glisser les équipements pour construire rapidement.</a:t>
            </a:r>
            <a:endParaRPr lang="en-US" sz="1750" dirty="0"/>
          </a:p>
        </p:txBody>
      </p:sp>
      <p:pic>
        <p:nvPicPr>
          <p:cNvPr id="10" name="Image 3" descr="preencoded.png">    </p:cNvPr>
          <p:cNvPicPr>
            <a:picLocks noChangeAspect="1"/>
          </p:cNvPicPr>
          <p:nvPr/>
        </p:nvPicPr>
        <p:blipFill>
          <a:blip r:embed="rId4"/>
          <a:stretch>
            <a:fillRect/>
          </a:stretch>
        </p:blipFill>
        <p:spPr>
          <a:xfrm>
            <a:off x="7456884" y="5239583"/>
            <a:ext cx="566976" cy="566976"/>
          </a:xfrm>
          <a:prstGeom prst="rect">
            <a:avLst/>
          </a:prstGeom>
        </p:spPr>
      </p:pic>
      <p:sp>
        <p:nvSpPr>
          <p:cNvPr id="11" name="Text 5"/>
          <p:cNvSpPr/>
          <p:nvPr/>
        </p:nvSpPr>
        <p:spPr>
          <a:xfrm>
            <a:off x="8250674" y="5334595"/>
            <a:ext cx="225432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Infobulles</a:t>
            </a:r>
            <a:endParaRPr lang="en-US" sz="2200" dirty="0"/>
          </a:p>
        </p:txBody>
      </p:sp>
      <p:sp>
        <p:nvSpPr>
          <p:cNvPr id="12" name="Text 6"/>
          <p:cNvSpPr/>
          <p:nvPr/>
        </p:nvSpPr>
        <p:spPr>
          <a:xfrm>
            <a:off x="8250674" y="5825014"/>
            <a:ext cx="225432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Affiche le débit, signal et durée en temps réel.</a:t>
            </a:r>
            <a:endParaRPr lang="en-US" sz="1750" dirty="0"/>
          </a:p>
        </p:txBody>
      </p:sp>
      <p:pic>
        <p:nvPicPr>
          <p:cNvPr id="13" name="Image 4" descr="preencoded.png">    </p:cNvPr>
          <p:cNvPicPr>
            <a:picLocks noChangeAspect="1"/>
          </p:cNvPicPr>
          <p:nvPr/>
        </p:nvPicPr>
        <p:blipFill>
          <a:blip r:embed="rId5"/>
          <a:stretch>
            <a:fillRect/>
          </a:stretch>
        </p:blipFill>
        <p:spPr>
          <a:xfrm>
            <a:off x="10788491" y="5239583"/>
            <a:ext cx="566976" cy="566976"/>
          </a:xfrm>
          <a:prstGeom prst="rect">
            <a:avLst/>
          </a:prstGeom>
        </p:spPr>
      </p:pic>
      <p:sp>
        <p:nvSpPr>
          <p:cNvPr id="14" name="Text 7"/>
          <p:cNvSpPr/>
          <p:nvPr/>
        </p:nvSpPr>
        <p:spPr>
          <a:xfrm>
            <a:off x="11582281" y="5334595"/>
            <a:ext cx="2254329"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Menu clic droit</a:t>
            </a:r>
            <a:endParaRPr lang="en-US" sz="2200" dirty="0"/>
          </a:p>
        </p:txBody>
      </p:sp>
      <p:sp>
        <p:nvSpPr>
          <p:cNvPr id="15" name="Text 8"/>
          <p:cNvSpPr/>
          <p:nvPr/>
        </p:nvSpPr>
        <p:spPr>
          <a:xfrm>
            <a:off x="11582281" y="5825014"/>
            <a:ext cx="225432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Options pratiques, suppression d’éléments.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3301" y="544711"/>
            <a:ext cx="4061222" cy="402431"/>
          </a:xfrm>
          <a:prstGeom prst="rect">
            <a:avLst/>
          </a:prstGeom>
          <a:noFill/>
          <a:ln/>
        </p:spPr>
        <p:txBody>
          <a:bodyPr wrap="none" lIns="0" tIns="0" rIns="0" bIns="0" rtlCol="0" anchor="t"/>
          <a:lstStyle/>
          <a:p>
            <a:pPr algn="l" indent="0" marL="0">
              <a:lnSpc>
                <a:spcPts val="3150"/>
              </a:lnSpc>
              <a:buNone/>
            </a:pPr>
            <a:r>
              <a:rPr lang="en-US" sz="2500" dirty="0">
                <a:solidFill>
                  <a:srgbClr val="F2F0F4"/>
                </a:solidFill>
                <a:latin typeface="Montserrat" pitchFamily="34" charset="0"/>
                <a:ea typeface="Montserrat" pitchFamily="34" charset="-122"/>
                <a:cs typeface="Montserrat" pitchFamily="34" charset="-120"/>
              </a:rPr>
              <a:t>Fonctionnalités avancées</a:t>
            </a:r>
            <a:endParaRPr lang="en-US" sz="2500" dirty="0"/>
          </a:p>
        </p:txBody>
      </p:sp>
      <p:pic>
        <p:nvPicPr>
          <p:cNvPr id="3" name="Image 0" descr="preencoded.png">    </p:cNvPr>
          <p:cNvPicPr>
            <a:picLocks noChangeAspect="1"/>
          </p:cNvPicPr>
          <p:nvPr/>
        </p:nvPicPr>
        <p:blipFill>
          <a:blip r:embed="rId1"/>
          <a:stretch>
            <a:fillRect/>
          </a:stretch>
        </p:blipFill>
        <p:spPr>
          <a:xfrm>
            <a:off x="693301" y="1204555"/>
            <a:ext cx="3218974" cy="1989415"/>
          </a:xfrm>
          <a:prstGeom prst="rect">
            <a:avLst/>
          </a:prstGeom>
        </p:spPr>
      </p:pic>
      <p:sp>
        <p:nvSpPr>
          <p:cNvPr id="4" name="Text 1"/>
          <p:cNvSpPr/>
          <p:nvPr/>
        </p:nvSpPr>
        <p:spPr>
          <a:xfrm>
            <a:off x="4073128" y="1204555"/>
            <a:ext cx="2575203" cy="32182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Export JSON &amp; PDF</a:t>
            </a:r>
            <a:endParaRPr lang="en-US" sz="2000" dirty="0"/>
          </a:p>
        </p:txBody>
      </p:sp>
      <p:sp>
        <p:nvSpPr>
          <p:cNvPr id="5" name="Text 2"/>
          <p:cNvSpPr/>
          <p:nvPr/>
        </p:nvSpPr>
        <p:spPr>
          <a:xfrm>
            <a:off x="4073128" y="1603534"/>
            <a:ext cx="6617851" cy="32182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Sauvegardez et partagez facilement vos topologies.</a:t>
            </a:r>
            <a:endParaRPr lang="en-US" sz="2000" dirty="0"/>
          </a:p>
        </p:txBody>
      </p:sp>
      <p:pic>
        <p:nvPicPr>
          <p:cNvPr id="6" name="Image 1" descr="preencoded.png">    </p:cNvPr>
          <p:cNvPicPr>
            <a:picLocks noChangeAspect="1"/>
          </p:cNvPicPr>
          <p:nvPr/>
        </p:nvPicPr>
        <p:blipFill>
          <a:blip r:embed="rId2"/>
          <a:stretch>
            <a:fillRect/>
          </a:stretch>
        </p:blipFill>
        <p:spPr>
          <a:xfrm>
            <a:off x="693301" y="3451384"/>
            <a:ext cx="3218974" cy="1989415"/>
          </a:xfrm>
          <a:prstGeom prst="rect">
            <a:avLst/>
          </a:prstGeom>
        </p:spPr>
      </p:pic>
      <p:sp>
        <p:nvSpPr>
          <p:cNvPr id="7" name="Text 3"/>
          <p:cNvSpPr/>
          <p:nvPr/>
        </p:nvSpPr>
        <p:spPr>
          <a:xfrm>
            <a:off x="4073128" y="3451384"/>
            <a:ext cx="2575203" cy="32182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LocalStorage</a:t>
            </a:r>
            <a:endParaRPr lang="en-US" sz="2000" dirty="0"/>
          </a:p>
        </p:txBody>
      </p:sp>
      <p:sp>
        <p:nvSpPr>
          <p:cNvPr id="8" name="Text 4"/>
          <p:cNvSpPr/>
          <p:nvPr/>
        </p:nvSpPr>
        <p:spPr>
          <a:xfrm>
            <a:off x="4073128" y="3850362"/>
            <a:ext cx="5225891" cy="241340"/>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Conservez vos projets en local pour une reprise rapide.</a:t>
            </a:r>
            <a:endParaRPr lang="en-US" sz="1500" dirty="0"/>
          </a:p>
        </p:txBody>
      </p:sp>
      <p:pic>
        <p:nvPicPr>
          <p:cNvPr id="9" name="Image 2" descr="preencoded.png">    </p:cNvPr>
          <p:cNvPicPr>
            <a:picLocks noChangeAspect="1"/>
          </p:cNvPicPr>
          <p:nvPr/>
        </p:nvPicPr>
        <p:blipFill>
          <a:blip r:embed="rId3"/>
          <a:stretch>
            <a:fillRect/>
          </a:stretch>
        </p:blipFill>
        <p:spPr>
          <a:xfrm>
            <a:off x="693301" y="5698212"/>
            <a:ext cx="3218974" cy="1989415"/>
          </a:xfrm>
          <a:prstGeom prst="rect">
            <a:avLst/>
          </a:prstGeom>
        </p:spPr>
      </p:pic>
      <p:sp>
        <p:nvSpPr>
          <p:cNvPr id="10" name="Text 5"/>
          <p:cNvSpPr/>
          <p:nvPr/>
        </p:nvSpPr>
        <p:spPr>
          <a:xfrm>
            <a:off x="4073128" y="5698212"/>
            <a:ext cx="3402330" cy="321826"/>
          </a:xfrm>
          <a:prstGeom prst="rect">
            <a:avLst/>
          </a:prstGeom>
          <a:noFill/>
          <a:ln/>
        </p:spPr>
        <p:txBody>
          <a:bodyPr wrap="none" lIns="0" tIns="0" rIns="0" bIns="0" rtlCol="0" anchor="t"/>
          <a:lstStyle/>
          <a:p>
            <a:pPr algn="l" indent="0" marL="0">
              <a:lnSpc>
                <a:spcPts val="2500"/>
              </a:lnSpc>
              <a:buNone/>
            </a:pPr>
            <a:r>
              <a:rPr lang="en-US" sz="2000" dirty="0">
                <a:solidFill>
                  <a:srgbClr val="DCD7E5"/>
                </a:solidFill>
                <a:latin typeface="Montserrat" pitchFamily="34" charset="0"/>
                <a:ea typeface="Montserrat" pitchFamily="34" charset="-122"/>
                <a:cs typeface="Montserrat" pitchFamily="34" charset="-120"/>
              </a:rPr>
              <a:t>Chargement automatique</a:t>
            </a:r>
            <a:endParaRPr lang="en-US" sz="2000" dirty="0"/>
          </a:p>
        </p:txBody>
      </p:sp>
      <p:sp>
        <p:nvSpPr>
          <p:cNvPr id="11" name="Text 6"/>
          <p:cNvSpPr/>
          <p:nvPr/>
        </p:nvSpPr>
        <p:spPr>
          <a:xfrm>
            <a:off x="4073128" y="6097191"/>
            <a:ext cx="5346025" cy="241340"/>
          </a:xfrm>
          <a:prstGeom prst="rect">
            <a:avLst/>
          </a:prstGeom>
          <a:noFill/>
          <a:ln/>
        </p:spPr>
        <p:txBody>
          <a:bodyPr wrap="none" lIns="0" tIns="0" rIns="0" bIns="0" rtlCol="0" anchor="t"/>
          <a:lstStyle/>
          <a:p>
            <a:pPr algn="l" indent="0" marL="0">
              <a:lnSpc>
                <a:spcPts val="1900"/>
              </a:lnSpc>
              <a:buNone/>
            </a:pPr>
            <a:r>
              <a:rPr lang="en-US" sz="1500" dirty="0">
                <a:solidFill>
                  <a:srgbClr val="DCD7E5"/>
                </a:solidFill>
                <a:latin typeface="Montserrat" pitchFamily="34" charset="0"/>
                <a:ea typeface="Montserrat" pitchFamily="34" charset="-122"/>
                <a:cs typeface="Montserrat" pitchFamily="34" charset="-120"/>
              </a:rPr>
              <a:t>Restaurez immédiatement vos dernières modifications.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73712"/>
            <a:ext cx="6291739" cy="708779"/>
          </a:xfrm>
          <a:prstGeom prst="rect">
            <a:avLst/>
          </a:prstGeom>
          <a:noFill/>
          <a:ln/>
        </p:spPr>
        <p:txBody>
          <a:bodyPr wrap="none" lIns="0" tIns="0" rIns="0" bIns="0" rtlCol="0" anchor="t"/>
          <a:lstStyle/>
          <a:p>
            <a:pPr algn="l" indent="0" marL="0">
              <a:lnSpc>
                <a:spcPts val="5550"/>
              </a:lnSpc>
              <a:buNone/>
            </a:pPr>
            <a:r>
              <a:rPr lang="en-US" sz="4450" b="1" dirty="0">
                <a:solidFill>
                  <a:srgbClr val="F2F0F4"/>
                </a:solidFill>
                <a:latin typeface="Montserrat" pitchFamily="34" charset="0"/>
                <a:ea typeface="Montserrat" pitchFamily="34" charset="-122"/>
                <a:cs typeface="Montserrat" pitchFamily="34" charset="-120"/>
              </a:rPr>
              <a:t>Architecture du code</a:t>
            </a:r>
            <a:endParaRPr lang="en-US" sz="4450" dirty="0"/>
          </a:p>
        </p:txBody>
      </p:sp>
      <p:sp>
        <p:nvSpPr>
          <p:cNvPr id="4" name="Shape 1"/>
          <p:cNvSpPr/>
          <p:nvPr/>
        </p:nvSpPr>
        <p:spPr>
          <a:xfrm>
            <a:off x="793790" y="312265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3200519"/>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Découpage modulaire</a:t>
            </a:r>
            <a:endParaRPr lang="en-US" sz="2200" dirty="0"/>
          </a:p>
        </p:txBody>
      </p:sp>
      <p:sp>
        <p:nvSpPr>
          <p:cNvPr id="6" name="Text 3"/>
          <p:cNvSpPr/>
          <p:nvPr/>
        </p:nvSpPr>
        <p:spPr>
          <a:xfrm>
            <a:off x="1530906" y="4045268"/>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6 fichiers JS pour une maintenance facilitée.</a:t>
            </a:r>
            <a:endParaRPr lang="en-US" sz="1750" dirty="0"/>
          </a:p>
        </p:txBody>
      </p:sp>
      <p:sp>
        <p:nvSpPr>
          <p:cNvPr id="7" name="Shape 4"/>
          <p:cNvSpPr/>
          <p:nvPr/>
        </p:nvSpPr>
        <p:spPr>
          <a:xfrm>
            <a:off x="4713803" y="312265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5450919" y="3200519"/>
            <a:ext cx="2899410" cy="708660"/>
          </a:xfrm>
          <a:prstGeom prst="rect">
            <a:avLst/>
          </a:prstGeom>
          <a:noFill/>
          <a:ln/>
        </p:spPr>
        <p:txBody>
          <a:bodyPr wrap="squar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Gestion des événements DOM</a:t>
            </a:r>
            <a:endParaRPr lang="en-US" sz="2200" dirty="0"/>
          </a:p>
        </p:txBody>
      </p:sp>
      <p:sp>
        <p:nvSpPr>
          <p:cNvPr id="9" name="Text 6"/>
          <p:cNvSpPr/>
          <p:nvPr/>
        </p:nvSpPr>
        <p:spPr>
          <a:xfrm>
            <a:off x="5450919" y="4045268"/>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Interactions fluides et réactives à l’utilisateur.</a:t>
            </a:r>
            <a:endParaRPr lang="en-US" sz="1750" dirty="0"/>
          </a:p>
        </p:txBody>
      </p:sp>
      <p:sp>
        <p:nvSpPr>
          <p:cNvPr id="10" name="Shape 7"/>
          <p:cNvSpPr/>
          <p:nvPr/>
        </p:nvSpPr>
        <p:spPr>
          <a:xfrm>
            <a:off x="793790" y="5224701"/>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530906" y="530256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CD7E5"/>
                </a:solidFill>
                <a:latin typeface="Montserrat" pitchFamily="34" charset="0"/>
                <a:ea typeface="Montserrat" pitchFamily="34" charset="-122"/>
                <a:cs typeface="Montserrat" pitchFamily="34" charset="-120"/>
              </a:rPr>
              <a:t>Intégration propre</a:t>
            </a:r>
            <a:endParaRPr lang="en-US" sz="2200" dirty="0"/>
          </a:p>
        </p:txBody>
      </p:sp>
      <p:sp>
        <p:nvSpPr>
          <p:cNvPr id="12" name="Text 9"/>
          <p:cNvSpPr/>
          <p:nvPr/>
        </p:nvSpPr>
        <p:spPr>
          <a:xfrm>
            <a:off x="1530906" y="5792986"/>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HTML, CSS et JS bien organisés pour performance.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0127"/>
            <a:ext cx="6904077" cy="708779"/>
          </a:xfrm>
          <a:prstGeom prst="rect">
            <a:avLst/>
          </a:prstGeom>
          <a:noFill/>
          <a:ln/>
        </p:spPr>
        <p:txBody>
          <a:bodyPr wrap="none" lIns="0" tIns="0" rIns="0" bIns="0" rtlCol="0" anchor="t"/>
          <a:lstStyle/>
          <a:p>
            <a:pPr algn="l" indent="0" marL="0">
              <a:lnSpc>
                <a:spcPts val="5550"/>
              </a:lnSpc>
              <a:buNone/>
            </a:pPr>
            <a:r>
              <a:rPr lang="en-US" sz="4450" b="1" dirty="0">
                <a:solidFill>
                  <a:srgbClr val="F2F0F4"/>
                </a:solidFill>
                <a:latin typeface="Montserrat" pitchFamily="34" charset="0"/>
                <a:ea typeface="Montserrat" pitchFamily="34" charset="-122"/>
                <a:cs typeface="Montserrat" pitchFamily="34" charset="-120"/>
              </a:rPr>
              <a:t>Démonstration visuelle</a:t>
            </a:r>
            <a:endParaRPr lang="en-US" sz="4450" dirty="0"/>
          </a:p>
        </p:txBody>
      </p:sp>
      <p:sp>
        <p:nvSpPr>
          <p:cNvPr id="4" name="Shape 1"/>
          <p:cNvSpPr/>
          <p:nvPr/>
        </p:nvSpPr>
        <p:spPr>
          <a:xfrm>
            <a:off x="6280190" y="3019068"/>
            <a:ext cx="170021" cy="853321"/>
          </a:xfrm>
          <a:prstGeom prst="roundRect">
            <a:avLst>
              <a:gd name="adj" fmla="val 56033"/>
            </a:avLst>
          </a:prstGeom>
          <a:solidFill>
            <a:srgbClr val="31136C"/>
          </a:solidFill>
          <a:ln w="7620">
            <a:solidFill>
              <a:srgbClr val="4A2C85"/>
            </a:solidFill>
            <a:prstDash val="solid"/>
          </a:ln>
        </p:spPr>
      </p:sp>
      <p:sp>
        <p:nvSpPr>
          <p:cNvPr id="5" name="Text 2"/>
          <p:cNvSpPr/>
          <p:nvPr/>
        </p:nvSpPr>
        <p:spPr>
          <a:xfrm>
            <a:off x="6790373" y="30190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Captures d'écran</a:t>
            </a:r>
            <a:endParaRPr lang="en-US" sz="2200" dirty="0"/>
          </a:p>
        </p:txBody>
      </p:sp>
      <p:sp>
        <p:nvSpPr>
          <p:cNvPr id="6" name="Text 3"/>
          <p:cNvSpPr/>
          <p:nvPr/>
        </p:nvSpPr>
        <p:spPr>
          <a:xfrm>
            <a:off x="6790373" y="3509486"/>
            <a:ext cx="7046238"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Visualisation claire des différentes configurations réseau.</a:t>
            </a:r>
            <a:endParaRPr lang="en-US" sz="1750" dirty="0"/>
          </a:p>
        </p:txBody>
      </p:sp>
      <p:sp>
        <p:nvSpPr>
          <p:cNvPr id="7" name="Shape 4"/>
          <p:cNvSpPr/>
          <p:nvPr/>
        </p:nvSpPr>
        <p:spPr>
          <a:xfrm>
            <a:off x="6620351" y="4099203"/>
            <a:ext cx="170021" cy="853321"/>
          </a:xfrm>
          <a:prstGeom prst="roundRect">
            <a:avLst>
              <a:gd name="adj" fmla="val 56033"/>
            </a:avLst>
          </a:prstGeom>
          <a:solidFill>
            <a:srgbClr val="31136C"/>
          </a:solidFill>
          <a:ln w="7620">
            <a:solidFill>
              <a:srgbClr val="4A2C85"/>
            </a:solidFill>
            <a:prstDash val="solid"/>
          </a:ln>
        </p:spPr>
      </p:sp>
      <p:sp>
        <p:nvSpPr>
          <p:cNvPr id="8" name="Text 5"/>
          <p:cNvSpPr/>
          <p:nvPr/>
        </p:nvSpPr>
        <p:spPr>
          <a:xfrm>
            <a:off x="7130534" y="4099203"/>
            <a:ext cx="3078837"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Simulation en action</a:t>
            </a:r>
            <a:endParaRPr lang="en-US" sz="2200" dirty="0"/>
          </a:p>
        </p:txBody>
      </p:sp>
      <p:sp>
        <p:nvSpPr>
          <p:cNvPr id="9" name="Text 6"/>
          <p:cNvSpPr/>
          <p:nvPr/>
        </p:nvSpPr>
        <p:spPr>
          <a:xfrm>
            <a:off x="7130534" y="4589621"/>
            <a:ext cx="6706076"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Animation fluide des flux et performance en temps réel.</a:t>
            </a:r>
            <a:endParaRPr lang="en-US" sz="1750" dirty="0"/>
          </a:p>
        </p:txBody>
      </p:sp>
      <p:sp>
        <p:nvSpPr>
          <p:cNvPr id="10" name="Shape 7"/>
          <p:cNvSpPr/>
          <p:nvPr/>
        </p:nvSpPr>
        <p:spPr>
          <a:xfrm>
            <a:off x="6960632" y="5179338"/>
            <a:ext cx="170021" cy="853321"/>
          </a:xfrm>
          <a:prstGeom prst="roundRect">
            <a:avLst>
              <a:gd name="adj" fmla="val 56033"/>
            </a:avLst>
          </a:prstGeom>
          <a:solidFill>
            <a:srgbClr val="31136C"/>
          </a:solidFill>
          <a:ln w="7620">
            <a:solidFill>
              <a:srgbClr val="4A2C85"/>
            </a:solidFill>
            <a:prstDash val="solid"/>
          </a:ln>
        </p:spPr>
      </p:sp>
      <p:sp>
        <p:nvSpPr>
          <p:cNvPr id="11" name="Text 8"/>
          <p:cNvSpPr/>
          <p:nvPr/>
        </p:nvSpPr>
        <p:spPr>
          <a:xfrm>
            <a:off x="7470815" y="517933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Wi-Fi animé</a:t>
            </a:r>
            <a:endParaRPr lang="en-US" sz="2200" dirty="0"/>
          </a:p>
        </p:txBody>
      </p:sp>
      <p:sp>
        <p:nvSpPr>
          <p:cNvPr id="12" name="Text 9"/>
          <p:cNvSpPr/>
          <p:nvPr/>
        </p:nvSpPr>
        <p:spPr>
          <a:xfrm>
            <a:off x="7470815" y="5669756"/>
            <a:ext cx="6365796" cy="362903"/>
          </a:xfrm>
          <a:prstGeom prst="rect">
            <a:avLst/>
          </a:prstGeom>
          <a:noFill/>
          <a:ln/>
        </p:spPr>
        <p:txBody>
          <a:bodyPr wrap="non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Illustration dynamique du signal sans fil.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62795"/>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2F0F4"/>
                </a:solidFill>
                <a:latin typeface="Montserrat" pitchFamily="34" charset="0"/>
                <a:ea typeface="Montserrat" pitchFamily="34" charset="-122"/>
                <a:cs typeface="Montserrat" pitchFamily="34" charset="-120"/>
              </a:rPr>
              <a:t>Perspectives</a:t>
            </a:r>
            <a:endParaRPr lang="en-US" sz="4450" dirty="0"/>
          </a:p>
        </p:txBody>
      </p:sp>
      <p:sp>
        <p:nvSpPr>
          <p:cNvPr id="3" name="Text 1"/>
          <p:cNvSpPr/>
          <p:nvPr/>
        </p:nvSpPr>
        <p:spPr>
          <a:xfrm>
            <a:off x="793790" y="3638550"/>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F2F0F4"/>
                </a:solidFill>
                <a:latin typeface="Montserrat" pitchFamily="34" charset="0"/>
                <a:ea typeface="Montserrat" pitchFamily="34" charset="-122"/>
                <a:cs typeface="Montserrat" pitchFamily="34" charset="-120"/>
              </a:rPr>
              <a:t>Version mobile/tablette</a:t>
            </a:r>
            <a:endParaRPr lang="en-US" sz="2200" dirty="0"/>
          </a:p>
        </p:txBody>
      </p:sp>
      <p:sp>
        <p:nvSpPr>
          <p:cNvPr id="4" name="Text 2"/>
          <p:cNvSpPr/>
          <p:nvPr/>
        </p:nvSpPr>
        <p:spPr>
          <a:xfrm>
            <a:off x="793790" y="4574024"/>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Accessibilité accrue pour les professionnels en déplacement.</a:t>
            </a:r>
            <a:endParaRPr lang="en-US" sz="1750" dirty="0"/>
          </a:p>
        </p:txBody>
      </p:sp>
      <p:sp>
        <p:nvSpPr>
          <p:cNvPr id="5" name="Text 3"/>
          <p:cNvSpPr/>
          <p:nvPr/>
        </p:nvSpPr>
        <p:spPr>
          <a:xfrm>
            <a:off x="4200406" y="3638550"/>
            <a:ext cx="2845594" cy="708660"/>
          </a:xfrm>
          <a:prstGeom prst="rect">
            <a:avLst/>
          </a:prstGeom>
          <a:noFill/>
          <a:ln/>
        </p:spPr>
        <p:txBody>
          <a:bodyPr wrap="square" lIns="0" tIns="0" rIns="0" bIns="0" rtlCol="0" anchor="t"/>
          <a:lstStyle/>
          <a:p>
            <a:pPr algn="l" indent="0" marL="0">
              <a:lnSpc>
                <a:spcPts val="2750"/>
              </a:lnSpc>
              <a:buNone/>
            </a:pPr>
            <a:r>
              <a:rPr lang="en-US" sz="2200" b="1" dirty="0">
                <a:solidFill>
                  <a:srgbClr val="F2F0F4"/>
                </a:solidFill>
                <a:latin typeface="Montserrat" pitchFamily="34" charset="0"/>
                <a:ea typeface="Montserrat" pitchFamily="34" charset="-122"/>
                <a:cs typeface="Montserrat" pitchFamily="34" charset="-120"/>
              </a:rPr>
              <a:t>Export vers GNS3 / Packet Tracer</a:t>
            </a:r>
            <a:endParaRPr lang="en-US" sz="2200" dirty="0"/>
          </a:p>
        </p:txBody>
      </p:sp>
      <p:sp>
        <p:nvSpPr>
          <p:cNvPr id="6" name="Text 4"/>
          <p:cNvSpPr/>
          <p:nvPr/>
        </p:nvSpPr>
        <p:spPr>
          <a:xfrm>
            <a:off x="4200406" y="4574024"/>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Interopérabilité avec outils populaires de simulation réseau.</a:t>
            </a:r>
            <a:endParaRPr lang="en-US" sz="1750" dirty="0"/>
          </a:p>
        </p:txBody>
      </p:sp>
      <p:sp>
        <p:nvSpPr>
          <p:cNvPr id="7" name="Text 5"/>
          <p:cNvSpPr/>
          <p:nvPr/>
        </p:nvSpPr>
        <p:spPr>
          <a:xfrm>
            <a:off x="7607022" y="36385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2F0F4"/>
                </a:solidFill>
                <a:latin typeface="Montserrat" pitchFamily="34" charset="0"/>
                <a:ea typeface="Montserrat" pitchFamily="34" charset="-122"/>
                <a:cs typeface="Montserrat" pitchFamily="34" charset="-120"/>
              </a:rPr>
              <a:t>Base de données</a:t>
            </a:r>
            <a:endParaRPr lang="en-US" sz="2200" dirty="0"/>
          </a:p>
        </p:txBody>
      </p:sp>
      <p:sp>
        <p:nvSpPr>
          <p:cNvPr id="8" name="Text 6"/>
          <p:cNvSpPr/>
          <p:nvPr/>
        </p:nvSpPr>
        <p:spPr>
          <a:xfrm>
            <a:off x="7607022" y="4219694"/>
            <a:ext cx="2845594"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Stockage centralisé et gestion avancée des projets.</a:t>
            </a:r>
            <a:endParaRPr lang="en-US" sz="1750" dirty="0"/>
          </a:p>
        </p:txBody>
      </p:sp>
      <p:sp>
        <p:nvSpPr>
          <p:cNvPr id="9" name="Text 7"/>
          <p:cNvSpPr/>
          <p:nvPr/>
        </p:nvSpPr>
        <p:spPr>
          <a:xfrm>
            <a:off x="11013638" y="36385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F2F0F4"/>
                </a:solidFill>
                <a:latin typeface="Montserrat" pitchFamily="34" charset="0"/>
                <a:ea typeface="Montserrat" pitchFamily="34" charset="-122"/>
                <a:cs typeface="Montserrat" pitchFamily="34" charset="-120"/>
              </a:rPr>
              <a:t>Multi-utilisateur</a:t>
            </a:r>
            <a:endParaRPr lang="en-US" sz="2200" dirty="0"/>
          </a:p>
        </p:txBody>
      </p:sp>
      <p:sp>
        <p:nvSpPr>
          <p:cNvPr id="10" name="Text 8"/>
          <p:cNvSpPr/>
          <p:nvPr/>
        </p:nvSpPr>
        <p:spPr>
          <a:xfrm>
            <a:off x="11013638" y="4219694"/>
            <a:ext cx="2845594"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Collaboration synchronisée sur les topologies réseau en temps réel.</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17945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F2F0F4"/>
                </a:solidFill>
                <a:latin typeface="Montserrat" pitchFamily="34" charset="0"/>
                <a:ea typeface="Montserrat" pitchFamily="34" charset="-122"/>
                <a:cs typeface="Montserrat" pitchFamily="34" charset="-120"/>
              </a:rPr>
              <a:t>Conclusion</a:t>
            </a:r>
            <a:endParaRPr lang="en-US" sz="4450" dirty="0"/>
          </a:p>
        </p:txBody>
      </p:sp>
      <p:sp>
        <p:nvSpPr>
          <p:cNvPr id="4" name="Shape 1"/>
          <p:cNvSpPr/>
          <p:nvPr/>
        </p:nvSpPr>
        <p:spPr>
          <a:xfrm>
            <a:off x="793790" y="5228392"/>
            <a:ext cx="510302" cy="510302"/>
          </a:xfrm>
          <a:prstGeom prst="roundRect">
            <a:avLst>
              <a:gd name="adj" fmla="val 18669"/>
            </a:avLst>
          </a:prstGeom>
          <a:solidFill>
            <a:srgbClr val="31136C"/>
          </a:solidFill>
          <a:ln w="7620">
            <a:solidFill>
              <a:srgbClr val="4A2C85"/>
            </a:solidFill>
            <a:prstDash val="solid"/>
          </a:ln>
        </p:spPr>
      </p:sp>
      <p:sp>
        <p:nvSpPr>
          <p:cNvPr id="5" name="Text 2"/>
          <p:cNvSpPr/>
          <p:nvPr/>
        </p:nvSpPr>
        <p:spPr>
          <a:xfrm>
            <a:off x="1530906"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Points forts</a:t>
            </a:r>
            <a:endParaRPr lang="en-US" sz="2200" dirty="0"/>
          </a:p>
        </p:txBody>
      </p:sp>
      <p:sp>
        <p:nvSpPr>
          <p:cNvPr id="6" name="Text 3"/>
          <p:cNvSpPr/>
          <p:nvPr/>
        </p:nvSpPr>
        <p:spPr>
          <a:xfrm>
            <a:off x="1530906" y="5796677"/>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Interface intuitive, simulation précise, et fonctionnalités avancées.</a:t>
            </a:r>
            <a:endParaRPr lang="en-US" sz="1750" dirty="0"/>
          </a:p>
        </p:txBody>
      </p:sp>
      <p:sp>
        <p:nvSpPr>
          <p:cNvPr id="7" name="Shape 4"/>
          <p:cNvSpPr/>
          <p:nvPr/>
        </p:nvSpPr>
        <p:spPr>
          <a:xfrm>
            <a:off x="5235893" y="522839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5973008"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Prochaines étapes</a:t>
            </a:r>
            <a:endParaRPr lang="en-US" sz="2200" dirty="0"/>
          </a:p>
        </p:txBody>
      </p:sp>
      <p:sp>
        <p:nvSpPr>
          <p:cNvPr id="9" name="Text 6"/>
          <p:cNvSpPr/>
          <p:nvPr/>
        </p:nvSpPr>
        <p:spPr>
          <a:xfrm>
            <a:off x="5973008" y="5796677"/>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Développement mobile, collaboration et intégrations.</a:t>
            </a:r>
            <a:endParaRPr lang="en-US" sz="1750" dirty="0"/>
          </a:p>
        </p:txBody>
      </p:sp>
      <p:sp>
        <p:nvSpPr>
          <p:cNvPr id="10" name="Shape 7"/>
          <p:cNvSpPr/>
          <p:nvPr/>
        </p:nvSpPr>
        <p:spPr>
          <a:xfrm>
            <a:off x="9677995" y="5228392"/>
            <a:ext cx="510302" cy="510302"/>
          </a:xfrm>
          <a:prstGeom prst="roundRect">
            <a:avLst>
              <a:gd name="adj" fmla="val 18669"/>
            </a:avLst>
          </a:prstGeom>
          <a:solidFill>
            <a:srgbClr val="31136C"/>
          </a:solidFill>
          <a:ln w="7620">
            <a:solidFill>
              <a:srgbClr val="4A2C85"/>
            </a:solidFill>
            <a:prstDash val="solid"/>
          </a:ln>
        </p:spPr>
      </p:sp>
      <p:sp>
        <p:nvSpPr>
          <p:cNvPr id="11" name="Text 8"/>
          <p:cNvSpPr/>
          <p:nvPr/>
        </p:nvSpPr>
        <p:spPr>
          <a:xfrm>
            <a:off x="10415111" y="53062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DCD7E5"/>
                </a:solidFill>
                <a:latin typeface="Montserrat" pitchFamily="34" charset="0"/>
                <a:ea typeface="Montserrat" pitchFamily="34" charset="-122"/>
                <a:cs typeface="Montserrat" pitchFamily="34" charset="-120"/>
              </a:rPr>
              <a:t>Remerciements</a:t>
            </a:r>
            <a:endParaRPr lang="en-US" sz="2200" dirty="0"/>
          </a:p>
        </p:txBody>
      </p:sp>
      <p:sp>
        <p:nvSpPr>
          <p:cNvPr id="12" name="Text 9"/>
          <p:cNvSpPr/>
          <p:nvPr/>
        </p:nvSpPr>
        <p:spPr>
          <a:xfrm>
            <a:off x="10415111" y="5796677"/>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CD7E5"/>
                </a:solidFill>
                <a:latin typeface="Heebo Light" pitchFamily="34" charset="0"/>
                <a:ea typeface="Heebo Light" pitchFamily="34" charset="-122"/>
                <a:cs typeface="Heebo Light" pitchFamily="34" charset="-120"/>
              </a:rPr>
              <a:t>Merci de votre attention et collaboration continue.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2025-05-13T14:39:28Z</dcterms:created>
  <dcterms:modified xsi:type="dcterms:W3CDTF">2025-05-13T14:39:28Z</dcterms:modified>
</cp:coreProperties>
</file>